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7" r:id="rId4"/>
    <p:sldId id="262" r:id="rId5"/>
    <p:sldId id="261" r:id="rId6"/>
    <p:sldId id="266" r:id="rId7"/>
    <p:sldId id="272" r:id="rId8"/>
    <p:sldId id="263" r:id="rId9"/>
    <p:sldId id="265" r:id="rId10"/>
    <p:sldId id="259" r:id="rId11"/>
    <p:sldId id="268" r:id="rId12"/>
    <p:sldId id="258" r:id="rId13"/>
    <p:sldId id="260" r:id="rId14"/>
    <p:sldId id="264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91F662-3014-4DC4-A5B7-FDB386BD7D68}" type="doc">
      <dgm:prSet loTypeId="urn:microsoft.com/office/officeart/2005/8/layout/target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8447EA1-202C-4AEF-B678-6EADDDCE7590}">
      <dgm:prSet/>
      <dgm:spPr/>
      <dgm:t>
        <a:bodyPr/>
        <a:lstStyle/>
        <a:p>
          <a:pPr rtl="0"/>
          <a:r>
            <a:rPr lang="ru-RU" b="1" dirty="0" smtClean="0"/>
            <a:t>Уровень образовательной культуры </a:t>
          </a:r>
          <a:r>
            <a:rPr lang="ru-RU" dirty="0" smtClean="0"/>
            <a:t>(личностные метапрограммы конструктивного мышления, поведения, способов общения, способность к самоорганизации, саморазвитию…)</a:t>
          </a:r>
          <a:endParaRPr lang="ru-RU" dirty="0"/>
        </a:p>
      </dgm:t>
    </dgm:pt>
    <dgm:pt modelId="{64757C5C-9036-43B1-AFAC-0A47740D4456}" type="parTrans" cxnId="{24CAD30C-F17B-4759-BFAB-F46459F1ABFB}">
      <dgm:prSet/>
      <dgm:spPr/>
      <dgm:t>
        <a:bodyPr/>
        <a:lstStyle/>
        <a:p>
          <a:endParaRPr lang="ru-RU"/>
        </a:p>
      </dgm:t>
    </dgm:pt>
    <dgm:pt modelId="{DC84550D-B084-43D6-849D-A5F00B1686F4}" type="sibTrans" cxnId="{24CAD30C-F17B-4759-BFAB-F46459F1ABFB}">
      <dgm:prSet/>
      <dgm:spPr/>
      <dgm:t>
        <a:bodyPr/>
        <a:lstStyle/>
        <a:p>
          <a:endParaRPr lang="ru-RU"/>
        </a:p>
      </dgm:t>
    </dgm:pt>
    <dgm:pt modelId="{995BE9ED-1453-452D-B220-52BAEC7186D6}">
      <dgm:prSet/>
      <dgm:spPr/>
      <dgm:t>
        <a:bodyPr/>
        <a:lstStyle/>
        <a:p>
          <a:pPr rtl="0"/>
          <a:r>
            <a:rPr lang="ru-RU" b="1" dirty="0" smtClean="0"/>
            <a:t>Социальное доверие </a:t>
          </a:r>
          <a:r>
            <a:rPr lang="ru-RU" dirty="0" smtClean="0"/>
            <a:t>(открытость, порядочность)</a:t>
          </a:r>
          <a:endParaRPr lang="ru-RU" dirty="0"/>
        </a:p>
      </dgm:t>
    </dgm:pt>
    <dgm:pt modelId="{6545970B-6911-4B68-9A01-B6F3D8553DEF}" type="parTrans" cxnId="{B918378E-83A1-4FE3-A796-D49940C11C77}">
      <dgm:prSet/>
      <dgm:spPr/>
      <dgm:t>
        <a:bodyPr/>
        <a:lstStyle/>
        <a:p>
          <a:endParaRPr lang="ru-RU"/>
        </a:p>
      </dgm:t>
    </dgm:pt>
    <dgm:pt modelId="{90A39CA3-CD81-4205-B45D-9E45DB2EEE54}" type="sibTrans" cxnId="{B918378E-83A1-4FE3-A796-D49940C11C77}">
      <dgm:prSet/>
      <dgm:spPr/>
      <dgm:t>
        <a:bodyPr/>
        <a:lstStyle/>
        <a:p>
          <a:endParaRPr lang="ru-RU"/>
        </a:p>
      </dgm:t>
    </dgm:pt>
    <dgm:pt modelId="{F75EDCC4-BE73-4DF7-86C5-4AF9219AFE20}">
      <dgm:prSet/>
      <dgm:spPr/>
      <dgm:t>
        <a:bodyPr/>
        <a:lstStyle/>
        <a:p>
          <a:pPr rtl="0"/>
          <a:r>
            <a:rPr lang="ru-RU" b="1" dirty="0" smtClean="0"/>
            <a:t>Гражданская активность </a:t>
          </a:r>
          <a:r>
            <a:rPr lang="ru-RU" dirty="0" smtClean="0"/>
            <a:t>(действия, направленные на развитие  себя и своего </a:t>
          </a:r>
          <a:r>
            <a:rPr lang="ru-RU" dirty="0" err="1" smtClean="0"/>
            <a:t>окружния</a:t>
          </a:r>
          <a:r>
            <a:rPr lang="ru-RU" dirty="0" smtClean="0"/>
            <a:t>, </a:t>
          </a:r>
          <a:r>
            <a:rPr lang="ru-RU" b="0" i="0" dirty="0" smtClean="0"/>
            <a:t>предпринимаемые по собственной инициативе, независимо от государственной власти</a:t>
          </a:r>
          <a:r>
            <a:rPr lang="ru-RU" dirty="0" smtClean="0"/>
            <a:t>)</a:t>
          </a:r>
          <a:endParaRPr lang="ru-RU" dirty="0"/>
        </a:p>
      </dgm:t>
    </dgm:pt>
    <dgm:pt modelId="{58962F97-E3FB-4386-9633-C76ACE057E79}" type="parTrans" cxnId="{818E7629-7C27-4AB6-BFF9-3624B0DA9B34}">
      <dgm:prSet/>
      <dgm:spPr/>
      <dgm:t>
        <a:bodyPr/>
        <a:lstStyle/>
        <a:p>
          <a:endParaRPr lang="ru-RU"/>
        </a:p>
      </dgm:t>
    </dgm:pt>
    <dgm:pt modelId="{BAE53CF3-AA3C-4914-B9D6-D836EE857849}" type="sibTrans" cxnId="{818E7629-7C27-4AB6-BFF9-3624B0DA9B34}">
      <dgm:prSet/>
      <dgm:spPr/>
      <dgm:t>
        <a:bodyPr/>
        <a:lstStyle/>
        <a:p>
          <a:endParaRPr lang="ru-RU"/>
        </a:p>
      </dgm:t>
    </dgm:pt>
    <dgm:pt modelId="{B2F3B60B-C583-445C-95C3-70A8A7F4CD00}" type="pres">
      <dgm:prSet presAssocID="{CE91F662-3014-4DC4-A5B7-FDB386BD7D6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B3D324-82D2-4576-A823-18675A794C52}" type="pres">
      <dgm:prSet presAssocID="{98447EA1-202C-4AEF-B678-6EADDDCE7590}" presName="circle1" presStyleLbl="node1" presStyleIdx="0" presStyleCnt="3"/>
      <dgm:spPr/>
    </dgm:pt>
    <dgm:pt modelId="{D8405232-A686-4429-86B3-E5B054D5A705}" type="pres">
      <dgm:prSet presAssocID="{98447EA1-202C-4AEF-B678-6EADDDCE7590}" presName="space" presStyleCnt="0"/>
      <dgm:spPr/>
    </dgm:pt>
    <dgm:pt modelId="{1EEB084D-CED7-44F1-B954-225ABF45FF87}" type="pres">
      <dgm:prSet presAssocID="{98447EA1-202C-4AEF-B678-6EADDDCE7590}" presName="rect1" presStyleLbl="alignAcc1" presStyleIdx="0" presStyleCnt="3"/>
      <dgm:spPr/>
      <dgm:t>
        <a:bodyPr/>
        <a:lstStyle/>
        <a:p>
          <a:endParaRPr lang="ru-RU"/>
        </a:p>
      </dgm:t>
    </dgm:pt>
    <dgm:pt modelId="{B81A4277-C4FE-4BE0-B2B9-93CD701C11BB}" type="pres">
      <dgm:prSet presAssocID="{995BE9ED-1453-452D-B220-52BAEC7186D6}" presName="vertSpace2" presStyleLbl="node1" presStyleIdx="0" presStyleCnt="3"/>
      <dgm:spPr/>
    </dgm:pt>
    <dgm:pt modelId="{6C233939-1C4D-489A-BC76-E1DDC39A8B92}" type="pres">
      <dgm:prSet presAssocID="{995BE9ED-1453-452D-B220-52BAEC7186D6}" presName="circle2" presStyleLbl="node1" presStyleIdx="1" presStyleCnt="3"/>
      <dgm:spPr/>
    </dgm:pt>
    <dgm:pt modelId="{7B3B1B81-822E-46FD-B3A5-3666881913BF}" type="pres">
      <dgm:prSet presAssocID="{995BE9ED-1453-452D-B220-52BAEC7186D6}" presName="rect2" presStyleLbl="alignAcc1" presStyleIdx="1" presStyleCnt="3"/>
      <dgm:spPr/>
      <dgm:t>
        <a:bodyPr/>
        <a:lstStyle/>
        <a:p>
          <a:endParaRPr lang="ru-RU"/>
        </a:p>
      </dgm:t>
    </dgm:pt>
    <dgm:pt modelId="{93CCBD7D-7B35-4710-ADC3-DA24A16C1678}" type="pres">
      <dgm:prSet presAssocID="{F75EDCC4-BE73-4DF7-86C5-4AF9219AFE20}" presName="vertSpace3" presStyleLbl="node1" presStyleIdx="1" presStyleCnt="3"/>
      <dgm:spPr/>
    </dgm:pt>
    <dgm:pt modelId="{1682C080-3680-41A6-93B9-AF7C72AC7486}" type="pres">
      <dgm:prSet presAssocID="{F75EDCC4-BE73-4DF7-86C5-4AF9219AFE20}" presName="circle3" presStyleLbl="node1" presStyleIdx="2" presStyleCnt="3"/>
      <dgm:spPr/>
    </dgm:pt>
    <dgm:pt modelId="{14FBAB50-4A2B-408B-A846-A95551711380}" type="pres">
      <dgm:prSet presAssocID="{F75EDCC4-BE73-4DF7-86C5-4AF9219AFE20}" presName="rect3" presStyleLbl="alignAcc1" presStyleIdx="2" presStyleCnt="3"/>
      <dgm:spPr/>
      <dgm:t>
        <a:bodyPr/>
        <a:lstStyle/>
        <a:p>
          <a:endParaRPr lang="ru-RU"/>
        </a:p>
      </dgm:t>
    </dgm:pt>
    <dgm:pt modelId="{0CD9E7EE-5BEF-4CE4-92D3-F3868FAD968B}" type="pres">
      <dgm:prSet presAssocID="{98447EA1-202C-4AEF-B678-6EADDDCE7590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1526C-4BE2-4073-A140-DD6A535FDD80}" type="pres">
      <dgm:prSet presAssocID="{995BE9ED-1453-452D-B220-52BAEC7186D6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D0259E-D0D1-4431-A76F-72E0684BFED5}" type="pres">
      <dgm:prSet presAssocID="{F75EDCC4-BE73-4DF7-86C5-4AF9219AFE20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CF0478-4AA3-4157-AEA3-4740F623A4D3}" type="presOf" srcId="{98447EA1-202C-4AEF-B678-6EADDDCE7590}" destId="{0CD9E7EE-5BEF-4CE4-92D3-F3868FAD968B}" srcOrd="1" destOrd="0" presId="urn:microsoft.com/office/officeart/2005/8/layout/target3"/>
    <dgm:cxn modelId="{7A9671E3-C9E3-4AD7-8189-F5EF1047676A}" type="presOf" srcId="{F75EDCC4-BE73-4DF7-86C5-4AF9219AFE20}" destId="{14FBAB50-4A2B-408B-A846-A95551711380}" srcOrd="0" destOrd="0" presId="urn:microsoft.com/office/officeart/2005/8/layout/target3"/>
    <dgm:cxn modelId="{17F698CE-5D7E-45A6-AE77-7327FB8282CF}" type="presOf" srcId="{F75EDCC4-BE73-4DF7-86C5-4AF9219AFE20}" destId="{55D0259E-D0D1-4431-A76F-72E0684BFED5}" srcOrd="1" destOrd="0" presId="urn:microsoft.com/office/officeart/2005/8/layout/target3"/>
    <dgm:cxn modelId="{AAD98DC3-D889-425A-B0B4-3088006AE1D6}" type="presOf" srcId="{995BE9ED-1453-452D-B220-52BAEC7186D6}" destId="{7B3B1B81-822E-46FD-B3A5-3666881913BF}" srcOrd="0" destOrd="0" presId="urn:microsoft.com/office/officeart/2005/8/layout/target3"/>
    <dgm:cxn modelId="{24CAD30C-F17B-4759-BFAB-F46459F1ABFB}" srcId="{CE91F662-3014-4DC4-A5B7-FDB386BD7D68}" destId="{98447EA1-202C-4AEF-B678-6EADDDCE7590}" srcOrd="0" destOrd="0" parTransId="{64757C5C-9036-43B1-AFAC-0A47740D4456}" sibTransId="{DC84550D-B084-43D6-849D-A5F00B1686F4}"/>
    <dgm:cxn modelId="{B918378E-83A1-4FE3-A796-D49940C11C77}" srcId="{CE91F662-3014-4DC4-A5B7-FDB386BD7D68}" destId="{995BE9ED-1453-452D-B220-52BAEC7186D6}" srcOrd="1" destOrd="0" parTransId="{6545970B-6911-4B68-9A01-B6F3D8553DEF}" sibTransId="{90A39CA3-CD81-4205-B45D-9E45DB2EEE54}"/>
    <dgm:cxn modelId="{22D611D0-EAEE-4D2A-B713-2E034BC61CEF}" type="presOf" srcId="{CE91F662-3014-4DC4-A5B7-FDB386BD7D68}" destId="{B2F3B60B-C583-445C-95C3-70A8A7F4CD00}" srcOrd="0" destOrd="0" presId="urn:microsoft.com/office/officeart/2005/8/layout/target3"/>
    <dgm:cxn modelId="{80A5127E-FD1D-46C6-9DE5-72E0D0401A07}" type="presOf" srcId="{995BE9ED-1453-452D-B220-52BAEC7186D6}" destId="{5B21526C-4BE2-4073-A140-DD6A535FDD80}" srcOrd="1" destOrd="0" presId="urn:microsoft.com/office/officeart/2005/8/layout/target3"/>
    <dgm:cxn modelId="{818E7629-7C27-4AB6-BFF9-3624B0DA9B34}" srcId="{CE91F662-3014-4DC4-A5B7-FDB386BD7D68}" destId="{F75EDCC4-BE73-4DF7-86C5-4AF9219AFE20}" srcOrd="2" destOrd="0" parTransId="{58962F97-E3FB-4386-9633-C76ACE057E79}" sibTransId="{BAE53CF3-AA3C-4914-B9D6-D836EE857849}"/>
    <dgm:cxn modelId="{57DD3829-CFB1-4552-AA8D-3F15ACACA500}" type="presOf" srcId="{98447EA1-202C-4AEF-B678-6EADDDCE7590}" destId="{1EEB084D-CED7-44F1-B954-225ABF45FF87}" srcOrd="0" destOrd="0" presId="urn:microsoft.com/office/officeart/2005/8/layout/target3"/>
    <dgm:cxn modelId="{4A9A8A42-D3DF-4085-9247-1CF37858600A}" type="presParOf" srcId="{B2F3B60B-C583-445C-95C3-70A8A7F4CD00}" destId="{AAB3D324-82D2-4576-A823-18675A794C52}" srcOrd="0" destOrd="0" presId="urn:microsoft.com/office/officeart/2005/8/layout/target3"/>
    <dgm:cxn modelId="{7C86A405-5ED6-4BFD-AA7F-E5AFF4D8CADA}" type="presParOf" srcId="{B2F3B60B-C583-445C-95C3-70A8A7F4CD00}" destId="{D8405232-A686-4429-86B3-E5B054D5A705}" srcOrd="1" destOrd="0" presId="urn:microsoft.com/office/officeart/2005/8/layout/target3"/>
    <dgm:cxn modelId="{15C5FD5D-EDCE-46CB-BFEF-1178FFEBDFDB}" type="presParOf" srcId="{B2F3B60B-C583-445C-95C3-70A8A7F4CD00}" destId="{1EEB084D-CED7-44F1-B954-225ABF45FF87}" srcOrd="2" destOrd="0" presId="urn:microsoft.com/office/officeart/2005/8/layout/target3"/>
    <dgm:cxn modelId="{BC513ADA-646D-49B1-85B1-51F21B9983E3}" type="presParOf" srcId="{B2F3B60B-C583-445C-95C3-70A8A7F4CD00}" destId="{B81A4277-C4FE-4BE0-B2B9-93CD701C11BB}" srcOrd="3" destOrd="0" presId="urn:microsoft.com/office/officeart/2005/8/layout/target3"/>
    <dgm:cxn modelId="{EE6DD8F5-399C-4FC8-A523-E768FD510164}" type="presParOf" srcId="{B2F3B60B-C583-445C-95C3-70A8A7F4CD00}" destId="{6C233939-1C4D-489A-BC76-E1DDC39A8B92}" srcOrd="4" destOrd="0" presId="urn:microsoft.com/office/officeart/2005/8/layout/target3"/>
    <dgm:cxn modelId="{71F7628E-2F9E-488A-81AD-C0B9014CBCAA}" type="presParOf" srcId="{B2F3B60B-C583-445C-95C3-70A8A7F4CD00}" destId="{7B3B1B81-822E-46FD-B3A5-3666881913BF}" srcOrd="5" destOrd="0" presId="urn:microsoft.com/office/officeart/2005/8/layout/target3"/>
    <dgm:cxn modelId="{94BAD04F-1B6D-466A-B5F5-BC34DBE84734}" type="presParOf" srcId="{B2F3B60B-C583-445C-95C3-70A8A7F4CD00}" destId="{93CCBD7D-7B35-4710-ADC3-DA24A16C1678}" srcOrd="6" destOrd="0" presId="urn:microsoft.com/office/officeart/2005/8/layout/target3"/>
    <dgm:cxn modelId="{16941B6E-46F9-4AD3-B276-F750B4C7D0A1}" type="presParOf" srcId="{B2F3B60B-C583-445C-95C3-70A8A7F4CD00}" destId="{1682C080-3680-41A6-93B9-AF7C72AC7486}" srcOrd="7" destOrd="0" presId="urn:microsoft.com/office/officeart/2005/8/layout/target3"/>
    <dgm:cxn modelId="{99E5548D-5D21-4B96-9BED-FFC8AF2EB5C4}" type="presParOf" srcId="{B2F3B60B-C583-445C-95C3-70A8A7F4CD00}" destId="{14FBAB50-4A2B-408B-A846-A95551711380}" srcOrd="8" destOrd="0" presId="urn:microsoft.com/office/officeart/2005/8/layout/target3"/>
    <dgm:cxn modelId="{1B20C8EB-ACD5-4861-B3E1-8219434951DB}" type="presParOf" srcId="{B2F3B60B-C583-445C-95C3-70A8A7F4CD00}" destId="{0CD9E7EE-5BEF-4CE4-92D3-F3868FAD968B}" srcOrd="9" destOrd="0" presId="urn:microsoft.com/office/officeart/2005/8/layout/target3"/>
    <dgm:cxn modelId="{79FE003C-4334-4811-9B1A-CFD06B810003}" type="presParOf" srcId="{B2F3B60B-C583-445C-95C3-70A8A7F4CD00}" destId="{5B21526C-4BE2-4073-A140-DD6A535FDD80}" srcOrd="10" destOrd="0" presId="urn:microsoft.com/office/officeart/2005/8/layout/target3"/>
    <dgm:cxn modelId="{C7B3230B-EE8B-4629-91CC-58CB9B45CDB1}" type="presParOf" srcId="{B2F3B60B-C583-445C-95C3-70A8A7F4CD00}" destId="{55D0259E-D0D1-4431-A76F-72E0684BFED5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B3D324-82D2-4576-A823-18675A794C52}">
      <dsp:nvSpPr>
        <dsp:cNvPr id="0" name=""/>
        <dsp:cNvSpPr/>
      </dsp:nvSpPr>
      <dsp:spPr>
        <a:xfrm>
          <a:off x="0" y="0"/>
          <a:ext cx="4873728" cy="4873728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EB084D-CED7-44F1-B954-225ABF45FF87}">
      <dsp:nvSpPr>
        <dsp:cNvPr id="0" name=""/>
        <dsp:cNvSpPr/>
      </dsp:nvSpPr>
      <dsp:spPr>
        <a:xfrm>
          <a:off x="2436864" y="0"/>
          <a:ext cx="6204096" cy="48737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Уровень образовательной культуры </a:t>
          </a:r>
          <a:r>
            <a:rPr lang="ru-RU" sz="2000" kern="1200" dirty="0" smtClean="0"/>
            <a:t>(личностные метапрограммы конструктивного мышления, поведения, способов общения, способность к самоорганизации, саморазвитию…)</a:t>
          </a:r>
          <a:endParaRPr lang="ru-RU" sz="2000" kern="1200" dirty="0"/>
        </a:p>
      </dsp:txBody>
      <dsp:txXfrm>
        <a:off x="2436864" y="0"/>
        <a:ext cx="6204096" cy="1462121"/>
      </dsp:txXfrm>
    </dsp:sp>
    <dsp:sp modelId="{6C233939-1C4D-489A-BC76-E1DDC39A8B92}">
      <dsp:nvSpPr>
        <dsp:cNvPr id="0" name=""/>
        <dsp:cNvSpPr/>
      </dsp:nvSpPr>
      <dsp:spPr>
        <a:xfrm>
          <a:off x="852903" y="1462121"/>
          <a:ext cx="3167920" cy="316792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3B1B81-822E-46FD-B3A5-3666881913BF}">
      <dsp:nvSpPr>
        <dsp:cNvPr id="0" name=""/>
        <dsp:cNvSpPr/>
      </dsp:nvSpPr>
      <dsp:spPr>
        <a:xfrm>
          <a:off x="2436864" y="1462121"/>
          <a:ext cx="6204096" cy="31679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Социальное доверие </a:t>
          </a:r>
          <a:r>
            <a:rPr lang="ru-RU" sz="2000" kern="1200" dirty="0" smtClean="0"/>
            <a:t>(открытость, порядочность)</a:t>
          </a:r>
          <a:endParaRPr lang="ru-RU" sz="2000" kern="1200" dirty="0"/>
        </a:p>
      </dsp:txBody>
      <dsp:txXfrm>
        <a:off x="2436864" y="1462121"/>
        <a:ext cx="6204096" cy="1462116"/>
      </dsp:txXfrm>
    </dsp:sp>
    <dsp:sp modelId="{1682C080-3680-41A6-93B9-AF7C72AC7486}">
      <dsp:nvSpPr>
        <dsp:cNvPr id="0" name=""/>
        <dsp:cNvSpPr/>
      </dsp:nvSpPr>
      <dsp:spPr>
        <a:xfrm>
          <a:off x="1705805" y="2924238"/>
          <a:ext cx="1462116" cy="1462116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FBAB50-4A2B-408B-A846-A95551711380}">
      <dsp:nvSpPr>
        <dsp:cNvPr id="0" name=""/>
        <dsp:cNvSpPr/>
      </dsp:nvSpPr>
      <dsp:spPr>
        <a:xfrm>
          <a:off x="2436864" y="2924238"/>
          <a:ext cx="6204096" cy="14621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Гражданская активность </a:t>
          </a:r>
          <a:r>
            <a:rPr lang="ru-RU" sz="2000" kern="1200" dirty="0" smtClean="0"/>
            <a:t>(действия, направленные на развитие  себя и своего </a:t>
          </a:r>
          <a:r>
            <a:rPr lang="ru-RU" sz="2000" kern="1200" dirty="0" err="1" smtClean="0"/>
            <a:t>окружния</a:t>
          </a:r>
          <a:r>
            <a:rPr lang="ru-RU" sz="2000" kern="1200" dirty="0" smtClean="0"/>
            <a:t>, </a:t>
          </a:r>
          <a:r>
            <a:rPr lang="ru-RU" sz="2000" b="0" i="0" kern="1200" dirty="0" smtClean="0"/>
            <a:t>предпринимаемые по собственной инициативе, независимо от государственной власти</a:t>
          </a:r>
          <a:r>
            <a:rPr lang="ru-RU" sz="2000" kern="1200" dirty="0" smtClean="0"/>
            <a:t>)</a:t>
          </a:r>
          <a:endParaRPr lang="ru-RU" sz="2000" kern="1200" dirty="0"/>
        </a:p>
      </dsp:txBody>
      <dsp:txXfrm>
        <a:off x="2436864" y="2924238"/>
        <a:ext cx="6204096" cy="1462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s://vk.com/coworking_center_smp" TargetMode="External"/><Relationship Id="rId7" Type="http://schemas.openxmlformats.org/officeDocument/2006/relationships/image" Target="../media/image11.jpeg"/><Relationship Id="rId2" Type="http://schemas.openxmlformats.org/officeDocument/2006/relationships/hyperlink" Target="http://educomm.iro.perm.ru/groups/molodye-pedagogi-1/posts/sbornik-luchshih-proektov-associacii-molodyh-pedagogov-permskogo-kraya-post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2.png"/><Relationship Id="rId4" Type="http://schemas.openxmlformats.org/officeDocument/2006/relationships/hyperlink" Target="http://educomm.iro.perm.ru/groups/molodye-pedagogi-1/event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s02web.zoom.us/j/82613951023?pwd=dTVWeWxxM1N4MTlhK1N6bW9IYmw0dz09" TargetMode="External"/><Relationship Id="rId2" Type="http://schemas.openxmlformats.org/officeDocument/2006/relationships/hyperlink" Target="https://forms.gle/YY1g4eh7Z7kXqAgL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5760640" cy="2736304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Межмуниципальная диалог-встреча педагогических команд образовательных организаций </a:t>
            </a:r>
            <a:br>
              <a:rPr lang="ru-RU" sz="3200" b="1" i="1" dirty="0" smtClean="0"/>
            </a:br>
            <a:r>
              <a:rPr lang="ru-RU" sz="3200" b="1" i="1" dirty="0" smtClean="0"/>
              <a:t>«Движение вверх» </a:t>
            </a:r>
            <a:endParaRPr lang="ru-RU" sz="32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949280"/>
            <a:ext cx="7128792" cy="720080"/>
          </a:xfrm>
        </p:spPr>
        <p:txBody>
          <a:bodyPr/>
          <a:lstStyle/>
          <a:p>
            <a:pPr algn="ctr"/>
            <a:r>
              <a:rPr lang="ru-RU" b="1" dirty="0" smtClean="0"/>
              <a:t>23-24 августа 2021 г. </a:t>
            </a:r>
            <a:endParaRPr lang="ru-RU" b="1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5759624" y="-963488"/>
            <a:ext cx="3384376" cy="4892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school-int27.edusite.ru/images/clip_image5565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05064"/>
            <a:ext cx="4572000" cy="1724025"/>
          </a:xfrm>
          <a:prstGeom prst="rect">
            <a:avLst/>
          </a:prstGeom>
          <a:noFill/>
        </p:spPr>
      </p:pic>
      <p:pic>
        <p:nvPicPr>
          <p:cNvPr id="14337" name="Picture 1" descr="C:\Users\Инга\Desktop\IMG-87d1350fc5becaa0aa6cecbcd3725ec1-V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933056"/>
            <a:ext cx="1728192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r>
              <a:rPr lang="ru-RU" b="1" dirty="0" smtClean="0"/>
              <a:t>Основа наставничества </a:t>
            </a:r>
            <a:endParaRPr lang="ru-RU" b="1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251520" y="1700808"/>
          <a:ext cx="8640960" cy="4873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2" descr="D:\4\leftbar.png"/>
          <p:cNvPicPr>
            <a:picLocks noChangeAspect="1" noChangeArrowheads="1"/>
          </p:cNvPicPr>
          <p:nvPr/>
        </p:nvPicPr>
        <p:blipFill>
          <a:blip r:embed="rId7" cstate="print"/>
          <a:srcRect l="2525" t="6000" b="34987"/>
          <a:stretch>
            <a:fillRect/>
          </a:stretch>
        </p:blipFill>
        <p:spPr bwMode="auto">
          <a:xfrm>
            <a:off x="7308304" y="-531440"/>
            <a:ext cx="1835696" cy="265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92088"/>
          </a:xfrm>
        </p:spPr>
        <p:txBody>
          <a:bodyPr/>
          <a:lstStyle/>
          <a:p>
            <a:r>
              <a:rPr lang="ru-RU" b="1" dirty="0" smtClean="0"/>
              <a:t>Формы наставничества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5.infourok.ru/uploads/ex/0d35/00132004-18e22cde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8964488" cy="6129301"/>
          </a:xfrm>
          <a:prstGeom prst="rect">
            <a:avLst/>
          </a:prstGeom>
          <a:noFill/>
        </p:spPr>
      </p:pic>
      <p:pic>
        <p:nvPicPr>
          <p:cNvPr id="5" name="Picture 2" descr="D:\4\leftbar.png"/>
          <p:cNvPicPr>
            <a:picLocks noChangeAspect="1" noChangeArrowheads="1"/>
          </p:cNvPicPr>
          <p:nvPr/>
        </p:nvPicPr>
        <p:blipFill>
          <a:blip r:embed="rId3" cstate="print"/>
          <a:srcRect l="2525" t="6000" b="34987"/>
          <a:stretch>
            <a:fillRect/>
          </a:stretch>
        </p:blipFill>
        <p:spPr bwMode="auto">
          <a:xfrm>
            <a:off x="7308304" y="0"/>
            <a:ext cx="1835696" cy="265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6912768" cy="136815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Наставничество – технология интенсивного развития личности 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60848"/>
            <a:ext cx="8568952" cy="4513688"/>
          </a:xfrm>
        </p:spPr>
        <p:txBody>
          <a:bodyPr/>
          <a:lstStyle/>
          <a:p>
            <a:r>
              <a:rPr lang="ru-RU" dirty="0" smtClean="0"/>
              <a:t>Наставник – наставляемый: субъекты/объекты</a:t>
            </a:r>
          </a:p>
          <a:p>
            <a:r>
              <a:rPr lang="ru-RU" dirty="0" smtClean="0"/>
              <a:t>Определение целевых установок и ожидаемых результатов</a:t>
            </a:r>
          </a:p>
          <a:p>
            <a:r>
              <a:rPr lang="ru-RU" dirty="0" smtClean="0"/>
              <a:t>Выстраивание отношений</a:t>
            </a:r>
          </a:p>
          <a:p>
            <a:r>
              <a:rPr lang="ru-RU" dirty="0" smtClean="0"/>
              <a:t>Комплекс практик взаимодействия (программа наставничества) </a:t>
            </a:r>
          </a:p>
          <a:p>
            <a:r>
              <a:rPr lang="ru-RU" dirty="0" smtClean="0"/>
              <a:t>Разнообразие методов, моделей наставничества</a:t>
            </a:r>
          </a:p>
          <a:p>
            <a:r>
              <a:rPr lang="ru-RU" dirty="0" smtClean="0"/>
              <a:t>Способность самостоятельно осуществлять деятельность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7308304" y="-416365"/>
            <a:ext cx="1835696" cy="265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211144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Модели наставничества </a:t>
            </a:r>
            <a:br>
              <a:rPr lang="ru-RU" b="1" dirty="0" smtClean="0"/>
            </a:br>
            <a:r>
              <a:rPr lang="ru-RU" sz="2700" b="1" dirty="0" smtClean="0"/>
              <a:t>(на примере проекта Коворкинг-центр СМП)</a:t>
            </a:r>
            <a:endParaRPr lang="ru-RU" sz="2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892480" cy="4608512"/>
          </a:xfrm>
        </p:spPr>
        <p:txBody>
          <a:bodyPr>
            <a:normAutofit fontScale="92500"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Групповая (команда педагогов-наставников)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Коллективная - сопровождение команд СМП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Партнерская  - равный равному (организаторы СМП – участники проекта)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err="1" smtClean="0"/>
              <a:t>Флеш-наставничество</a:t>
            </a:r>
            <a:r>
              <a:rPr lang="ru-RU" b="1" dirty="0" smtClean="0"/>
              <a:t> (разово)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err="1" smtClean="0"/>
              <a:t>Онлайн-поддержка</a:t>
            </a:r>
            <a:r>
              <a:rPr lang="ru-RU" b="1" dirty="0" smtClean="0"/>
              <a:t> (чаты/группы в социальных сетях и официальном портале)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Скоростное -  быстрое обучение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Виртуальное  - </a:t>
            </a:r>
            <a:r>
              <a:rPr lang="ru-RU" b="1" dirty="0" err="1" smtClean="0"/>
              <a:t>онлайн-проекты</a:t>
            </a:r>
            <a:endParaRPr lang="ru-RU" b="1" dirty="0" smtClean="0"/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Реверсивная - младший - старшему</a:t>
            </a:r>
            <a:endParaRPr lang="ru-RU" b="1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7308304" y="-315416"/>
            <a:ext cx="1835696" cy="265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Роли в наставничестве 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435280" cy="48017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Консультант </a:t>
            </a:r>
            <a:r>
              <a:rPr lang="ru-RU" dirty="0" smtClean="0"/>
              <a:t> - помощь в решении проблем</a:t>
            </a:r>
          </a:p>
          <a:p>
            <a:pPr>
              <a:buNone/>
            </a:pPr>
            <a:r>
              <a:rPr lang="ru-RU" b="1" dirty="0" smtClean="0"/>
              <a:t>Предметник (</a:t>
            </a:r>
            <a:r>
              <a:rPr lang="ru-RU" b="1" dirty="0" err="1" smtClean="0"/>
              <a:t>эдвайзер</a:t>
            </a:r>
            <a:r>
              <a:rPr lang="ru-RU" b="1" dirty="0" smtClean="0"/>
              <a:t>) </a:t>
            </a:r>
            <a:r>
              <a:rPr lang="ru-RU" dirty="0" smtClean="0"/>
              <a:t>– предметная / методическая поддержка </a:t>
            </a:r>
          </a:p>
          <a:p>
            <a:pPr>
              <a:buNone/>
            </a:pPr>
            <a:r>
              <a:rPr lang="ru-RU" b="1" dirty="0" err="1" smtClean="0"/>
              <a:t>Тьютор</a:t>
            </a:r>
            <a:r>
              <a:rPr lang="ru-RU" dirty="0" smtClean="0"/>
              <a:t> – помощь в создании индивидуального тренда (маршрута, программы развития) </a:t>
            </a:r>
          </a:p>
          <a:p>
            <a:pPr>
              <a:buNone/>
            </a:pPr>
            <a:r>
              <a:rPr lang="ru-RU" b="1" dirty="0" smtClean="0"/>
              <a:t>Ментор</a:t>
            </a:r>
            <a:r>
              <a:rPr lang="ru-RU" dirty="0" smtClean="0"/>
              <a:t> – помощник в решении сложных задач</a:t>
            </a:r>
          </a:p>
          <a:p>
            <a:pPr>
              <a:buNone/>
            </a:pPr>
            <a:r>
              <a:rPr lang="ru-RU" b="1" dirty="0" err="1" smtClean="0"/>
              <a:t>Фасилитатор</a:t>
            </a:r>
            <a:r>
              <a:rPr lang="ru-RU" dirty="0" smtClean="0"/>
              <a:t> – сопровождение команд, обеспечение коммуникации </a:t>
            </a:r>
          </a:p>
          <a:p>
            <a:pPr>
              <a:buNone/>
            </a:pPr>
            <a:r>
              <a:rPr lang="ru-RU" b="1" dirty="0" err="1" smtClean="0"/>
              <a:t>Коуч</a:t>
            </a:r>
            <a:r>
              <a:rPr lang="ru-RU" dirty="0" smtClean="0"/>
              <a:t> – постановка и достижение жизненных и профессиональных целей</a:t>
            </a:r>
            <a:endParaRPr lang="ru-RU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7308304" y="-416365"/>
            <a:ext cx="1835696" cy="265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5.infourok.ru/uploads/ex/11a5/000b3534-0c2613ac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645"/>
            <a:ext cx="9144000" cy="6615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363272" cy="792088"/>
          </a:xfrm>
        </p:spPr>
        <p:txBody>
          <a:bodyPr>
            <a:normAutofit fontScale="90000"/>
          </a:bodyPr>
          <a:lstStyle/>
          <a:p>
            <a:r>
              <a:rPr lang="ru-RU" altLang="ru-RU" sz="2700" b="1" i="1" dirty="0" smtClean="0"/>
              <a:t>Собраться вместе – это начало.</a:t>
            </a:r>
            <a:br>
              <a:rPr lang="ru-RU" altLang="ru-RU" sz="2700" b="1" i="1" dirty="0" smtClean="0"/>
            </a:br>
            <a:r>
              <a:rPr lang="ru-RU" altLang="ru-RU" sz="2700" b="1" i="1" dirty="0" smtClean="0"/>
              <a:t>Остаться вместе – это прогресс.</a:t>
            </a:r>
            <a:br>
              <a:rPr lang="ru-RU" altLang="ru-RU" sz="2700" b="1" i="1" dirty="0" smtClean="0"/>
            </a:br>
            <a:r>
              <a:rPr lang="ru-RU" altLang="ru-RU" sz="2700" b="1" i="1" dirty="0" smtClean="0"/>
              <a:t>Работать вместе – это успех!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964488" cy="494573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Бюджетные КПК, 24 час «Конструирование условий, обеспечивающих непрерывное развитие педагога» 21-24.09.2021</a:t>
            </a:r>
          </a:p>
          <a:p>
            <a:r>
              <a:rPr lang="ru-RU" sz="1800" dirty="0" smtClean="0"/>
              <a:t>Сборник кейсов лучших проектов Советов молодых педагогов по закреплению начинающих специалистов в отрасли образования Пермского края </a:t>
            </a:r>
            <a:r>
              <a:rPr lang="en-US" sz="1800" dirty="0" smtClean="0">
                <a:hlinkClick r:id="rId2"/>
              </a:rPr>
              <a:t>http://educomm.iro.perm.ru/groups/molodye-pedagogi-1/posts/sbornik-luchshih-proektov-associacii-molodyh-pedagogov-permskogo-kraya-posts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Сетевые группы: </a:t>
            </a:r>
            <a:r>
              <a:rPr lang="en-US" sz="1800" dirty="0" smtClean="0">
                <a:hlinkClick r:id="rId3"/>
              </a:rPr>
              <a:t>https://vk.com/coworking_center_smp</a:t>
            </a:r>
            <a:r>
              <a:rPr lang="ru-RU" sz="1800" dirty="0" smtClean="0"/>
              <a:t>, </a:t>
            </a:r>
            <a:r>
              <a:rPr lang="en-US" sz="1800" dirty="0" smtClean="0">
                <a:hlinkClick r:id="rId4"/>
              </a:rPr>
              <a:t>http://educomm.iro.perm.ru/groups/molodye-pedagogi-1/events</a:t>
            </a:r>
            <a:r>
              <a:rPr lang="ru-RU" sz="1800" dirty="0" smtClean="0"/>
              <a:t> </a:t>
            </a:r>
            <a:r>
              <a:rPr lang="en-US" sz="1800" dirty="0" smtClean="0"/>
              <a:t> 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Планы: Выездная школа наставничества в </a:t>
            </a:r>
            <a:r>
              <a:rPr lang="ru-RU" sz="1800" dirty="0" err="1" smtClean="0"/>
              <a:t>Верхнекамье</a:t>
            </a:r>
            <a:r>
              <a:rPr lang="ru-RU" sz="1800" dirty="0" smtClean="0"/>
              <a:t>  01-07.07.2022 </a:t>
            </a:r>
          </a:p>
          <a:p>
            <a:endParaRPr lang="ru-RU" sz="1800" dirty="0"/>
          </a:p>
        </p:txBody>
      </p:sp>
      <p:pic>
        <p:nvPicPr>
          <p:cNvPr id="7" name="Picture 2" descr="D:\4\leftbar.png"/>
          <p:cNvPicPr>
            <a:picLocks noChangeAspect="1" noChangeArrowheads="1"/>
          </p:cNvPicPr>
          <p:nvPr/>
        </p:nvPicPr>
        <p:blipFill>
          <a:blip r:embed="rId5" cstate="print"/>
          <a:srcRect l="2525" t="6000" b="34987"/>
          <a:stretch>
            <a:fillRect/>
          </a:stretch>
        </p:blipFill>
        <p:spPr bwMode="auto">
          <a:xfrm>
            <a:off x="7524328" y="-603448"/>
            <a:ext cx="1835696" cy="265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4578085"/>
            <a:ext cx="3419872" cy="227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725144"/>
            <a:ext cx="3199285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752" y="4457732"/>
            <a:ext cx="3600400" cy="2400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Целевые ориентиры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8964488" cy="45856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Открытое обсуждение итогов взаимодействия региональных общественных объединений СМП и «Наставники» в проекте Пермской краевой организации профессионального союза работников народного образования и науки Российской Федерации «Коворкинг-центр Совета молодых педагогов «Старт в профессию»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Представление лучших практик наставничества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Конструирование активной поддерживающей среды начинающих педагогов  Пермского края</a:t>
            </a:r>
          </a:p>
          <a:p>
            <a:endParaRPr lang="ru-RU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7352693" y="-315416"/>
            <a:ext cx="1791307" cy="258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/>
          <a:lstStyle/>
          <a:p>
            <a:r>
              <a:rPr lang="ru-RU" b="1" dirty="0" smtClean="0"/>
              <a:t>Актуальность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640960" cy="5017744"/>
          </a:xfrm>
        </p:spPr>
        <p:txBody>
          <a:bodyPr>
            <a:normAutofit/>
          </a:bodyPr>
          <a:lstStyle/>
          <a:p>
            <a:r>
              <a:rPr lang="ru-RU" dirty="0" smtClean="0"/>
              <a:t>Текущие (проектные) задачи, личные смыслы</a:t>
            </a:r>
          </a:p>
          <a:p>
            <a:r>
              <a:rPr lang="ru-RU" dirty="0" smtClean="0"/>
              <a:t>Центральная тема в нацпроекте «Образование» (федеральные проекты «Современная школа», «Успех каждого ребенка», «Молодые профессионалы», «Учитель будущего»)</a:t>
            </a:r>
          </a:p>
          <a:p>
            <a:r>
              <a:rPr lang="ru-RU" dirty="0" smtClean="0"/>
              <a:t>Управление траекторией развития детей и взрослых, мотивацией, творчеством, активностью…</a:t>
            </a:r>
          </a:p>
          <a:p>
            <a:r>
              <a:rPr lang="ru-RU" dirty="0" smtClean="0"/>
              <a:t>Целевой показатель: до 2024 года не менее 70% обучающихся ОО будут вовлечены в различные формы сопровождения</a:t>
            </a:r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7352694" y="-531439"/>
            <a:ext cx="16438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Программа </a:t>
            </a:r>
            <a:r>
              <a:rPr lang="ru-RU" b="1" dirty="0" err="1" smtClean="0"/>
              <a:t>вебинара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8737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/>
              <a:t>11.00 – 11.45</a:t>
            </a:r>
            <a:r>
              <a:rPr lang="ru-RU" sz="2000" i="1" dirty="0" smtClean="0"/>
              <a:t> -  </a:t>
            </a:r>
            <a:r>
              <a:rPr lang="ru-RU" sz="2000" b="1" i="1" dirty="0" smtClean="0"/>
              <a:t>Проект «Коворкинг-центр Совета молодых педагогов «Старт в профессию» - площадка наставничества и взаимообучения педагогических кадров. Основные результат</a:t>
            </a:r>
            <a:r>
              <a:rPr lang="ru-RU" sz="2000" i="1" dirty="0" smtClean="0"/>
              <a:t>ы.</a:t>
            </a:r>
            <a:r>
              <a:rPr lang="ru-RU" sz="2000" dirty="0" smtClean="0"/>
              <a:t> </a:t>
            </a:r>
            <a:r>
              <a:rPr lang="ru-RU" sz="2000" i="1" dirty="0" err="1" smtClean="0"/>
              <a:t>Галайда</a:t>
            </a:r>
            <a:r>
              <a:rPr lang="ru-RU" sz="2000" i="1" dirty="0" smtClean="0"/>
              <a:t> З.И., </a:t>
            </a:r>
            <a:r>
              <a:rPr lang="ru-RU" sz="2000" i="1" dirty="0" err="1" smtClean="0"/>
              <a:t>Монзина</a:t>
            </a:r>
            <a:r>
              <a:rPr lang="ru-RU" sz="2000" i="1" dirty="0" smtClean="0"/>
              <a:t> Н.В. </a:t>
            </a:r>
            <a:r>
              <a:rPr lang="ru-RU" sz="2000" i="1" dirty="0" err="1" smtClean="0"/>
              <a:t>Ляшенко</a:t>
            </a:r>
            <a:r>
              <a:rPr lang="ru-RU" sz="2000" i="1" dirty="0" smtClean="0"/>
              <a:t> О.И.</a:t>
            </a:r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r>
              <a:rPr lang="ru-RU" sz="2000" b="1" i="1" dirty="0" smtClean="0"/>
              <a:t>11.45 – 12.30  </a:t>
            </a:r>
            <a:r>
              <a:rPr lang="ru-RU" sz="2000" i="1" dirty="0" smtClean="0"/>
              <a:t>- работа дискуссионных площадок</a:t>
            </a:r>
          </a:p>
          <a:p>
            <a:r>
              <a:rPr lang="ru-RU" sz="2000" b="1" i="1" dirty="0" smtClean="0"/>
              <a:t>Площадка 1 «Наставничество – ресурс профессионального роста педагогов»</a:t>
            </a:r>
            <a:r>
              <a:rPr lang="ru-RU" sz="2000" b="1" dirty="0" smtClean="0"/>
              <a:t>  </a:t>
            </a:r>
            <a:r>
              <a:rPr lang="ru-RU" sz="2000" i="1" dirty="0" smtClean="0"/>
              <a:t>Дремина И.А.</a:t>
            </a:r>
          </a:p>
          <a:p>
            <a:pPr>
              <a:buNone/>
            </a:pPr>
            <a:r>
              <a:rPr lang="ru-RU" sz="2000" dirty="0" smtClean="0"/>
              <a:t>Ссылка : </a:t>
            </a:r>
            <a:r>
              <a:rPr lang="ru-RU" sz="2000" u="sng" dirty="0" smtClean="0">
                <a:hlinkClick r:id="rId2"/>
              </a:rPr>
              <a:t>https://forms.gle/YY1g4eh7Z7kXqAgL6</a:t>
            </a:r>
            <a:endParaRPr lang="ru-RU" sz="2000" i="1" dirty="0" smtClean="0"/>
          </a:p>
          <a:p>
            <a:pPr>
              <a:buNone/>
            </a:pPr>
            <a:endParaRPr lang="ru-RU" sz="1900" dirty="0" smtClean="0"/>
          </a:p>
          <a:p>
            <a:r>
              <a:rPr lang="ru-RU" sz="1900" b="1" i="1" dirty="0" smtClean="0"/>
              <a:t>Площадка 2 «Проектный офис Совета молодых педагогов Пермского края» </a:t>
            </a:r>
            <a:r>
              <a:rPr lang="ru-RU" sz="1900" i="1" dirty="0" err="1" smtClean="0"/>
              <a:t>Винокурова</a:t>
            </a:r>
            <a:r>
              <a:rPr lang="ru-RU" sz="1900" i="1" dirty="0" smtClean="0"/>
              <a:t> Г.С.</a:t>
            </a:r>
          </a:p>
          <a:p>
            <a:pPr>
              <a:buNone/>
            </a:pPr>
            <a:r>
              <a:rPr lang="ru-RU" sz="1900" dirty="0" smtClean="0"/>
              <a:t>Ссылка на конференцию в </a:t>
            </a:r>
            <a:r>
              <a:rPr lang="en-US" sz="1900" dirty="0" smtClean="0"/>
              <a:t>ZOOM</a:t>
            </a:r>
            <a:r>
              <a:rPr lang="ru-RU" sz="1900" dirty="0" smtClean="0"/>
              <a:t>: </a:t>
            </a:r>
            <a:r>
              <a:rPr lang="ru-RU" sz="1900" u="sng" dirty="0" smtClean="0">
                <a:hlinkClick r:id="rId3"/>
              </a:rPr>
              <a:t>https://us02web.zoom.us/j/82613951023?pwd=dTVWeWxxM1N4MTlhK1N6bW9IYmw0dz09</a:t>
            </a:r>
            <a:r>
              <a:rPr lang="ru-RU" sz="1900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4" cstate="print"/>
          <a:srcRect l="2525" t="6000" b="34987"/>
          <a:stretch>
            <a:fillRect/>
          </a:stretch>
        </p:blipFill>
        <p:spPr bwMode="auto">
          <a:xfrm>
            <a:off x="7570890" y="-387424"/>
            <a:ext cx="1573110" cy="227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/>
          <a:lstStyle/>
          <a:p>
            <a:r>
              <a:rPr lang="ru-RU" b="1" dirty="0" smtClean="0"/>
              <a:t>Вывод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Проект «Коворкинг-центр Совета молодых педагогов «Старт в профессию» стал уникальной образовательной площадкой</a:t>
            </a:r>
            <a:r>
              <a:rPr lang="ru-RU" dirty="0" smtClean="0"/>
              <a:t>:</a:t>
            </a:r>
          </a:p>
          <a:p>
            <a:r>
              <a:rPr lang="ru-RU" dirty="0" smtClean="0"/>
              <a:t>внедрения разных моделей наставничества в ПК,</a:t>
            </a:r>
          </a:p>
          <a:p>
            <a:r>
              <a:rPr lang="ru-RU" dirty="0" smtClean="0"/>
              <a:t>отработки механизма закрепления молодых кадров в отрасли образования,</a:t>
            </a:r>
          </a:p>
          <a:p>
            <a:r>
              <a:rPr lang="ru-RU" dirty="0" smtClean="0"/>
              <a:t>формирования культуры непрерывного образования педагогов,</a:t>
            </a:r>
          </a:p>
          <a:p>
            <a:r>
              <a:rPr lang="ru-RU" dirty="0" smtClean="0"/>
              <a:t>отработки модели «горизонтального» обучения педагогических кадров,</a:t>
            </a:r>
          </a:p>
          <a:p>
            <a:r>
              <a:rPr lang="ru-RU" dirty="0" smtClean="0"/>
              <a:t>реализации индивидуальных образовательных маршрутов всех участников проекта.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7524328" y="-243409"/>
            <a:ext cx="1619672" cy="234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211144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Модели наставничества </a:t>
            </a:r>
            <a:br>
              <a:rPr lang="ru-RU" b="1" dirty="0" smtClean="0"/>
            </a:br>
            <a:r>
              <a:rPr lang="ru-RU" sz="2700" b="1" dirty="0" smtClean="0"/>
              <a:t>(на примере проекта Коворкинг-центр СМП)</a:t>
            </a:r>
            <a:endParaRPr lang="ru-RU" sz="2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892480" cy="4608512"/>
          </a:xfrm>
        </p:spPr>
        <p:txBody>
          <a:bodyPr>
            <a:normAutofit fontScale="92500"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Групповая (команда педагогов-наставников)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Коллективная - сопровождение команд СМП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Партнерская  - равный равному (организаторы СМП – участники проекта)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err="1" smtClean="0"/>
              <a:t>Флеш-наставничество</a:t>
            </a:r>
            <a:r>
              <a:rPr lang="ru-RU" b="1" dirty="0" smtClean="0"/>
              <a:t> (разово)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err="1" smtClean="0"/>
              <a:t>Онлайн-поддержка</a:t>
            </a:r>
            <a:r>
              <a:rPr lang="ru-RU" b="1" dirty="0" smtClean="0"/>
              <a:t> (чаты/группы в социальных сетях и официальном портале)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Скоростное -  быстрое обучение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Виртуальное  - </a:t>
            </a:r>
            <a:r>
              <a:rPr lang="ru-RU" b="1" dirty="0" err="1" smtClean="0"/>
              <a:t>онлайн-проекты</a:t>
            </a:r>
            <a:endParaRPr lang="ru-RU" b="1" dirty="0" smtClean="0"/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Реверсивная - младший - старшему</a:t>
            </a:r>
            <a:endParaRPr lang="ru-RU" b="1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7308304" y="-315416"/>
            <a:ext cx="1835696" cy="265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/>
              <a:t>Площадка 1 «Наставничество – ресурс профессионального роста педагогов»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5229200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Модель наставничества управленческих кадров в условиях регионального сетевого сообщества педагогов</a:t>
            </a:r>
            <a:r>
              <a:rPr lang="ru-RU" i="1" dirty="0" smtClean="0"/>
              <a:t>. </a:t>
            </a:r>
            <a:r>
              <a:rPr lang="ru-RU" i="1" dirty="0" err="1" smtClean="0"/>
              <a:t>Беляевских</a:t>
            </a:r>
            <a:r>
              <a:rPr lang="ru-RU" i="1" dirty="0" smtClean="0"/>
              <a:t> Ю.С</a:t>
            </a:r>
            <a:r>
              <a:rPr lang="ru-RU" dirty="0" smtClean="0"/>
              <a:t>., главный специалист центра непрерывного повышения проф. мастерства педагогических работников ГАУ ДПО  «Институт развития образования Пермского края»</a:t>
            </a:r>
          </a:p>
          <a:p>
            <a:r>
              <a:rPr lang="ru-RU" b="1" i="1" dirty="0" smtClean="0"/>
              <a:t>Принципы бережливого менеджмента в сопровождении молодых педагогов. Из опыта работы</a:t>
            </a:r>
            <a:r>
              <a:rPr lang="ru-RU" i="1" dirty="0" smtClean="0"/>
              <a:t>. </a:t>
            </a:r>
            <a:r>
              <a:rPr lang="ru-RU" i="1" dirty="0" err="1" smtClean="0"/>
              <a:t>Мехоношина</a:t>
            </a:r>
            <a:r>
              <a:rPr lang="ru-RU" i="1" dirty="0" smtClean="0"/>
              <a:t> М.О</a:t>
            </a:r>
            <a:r>
              <a:rPr lang="ru-RU" dirty="0" smtClean="0"/>
              <a:t>., заместитель директора по УВР  МАОУ «СОШ № 22 с углубленным изучением иностранных языков» г. Пермь</a:t>
            </a:r>
          </a:p>
          <a:p>
            <a:r>
              <a:rPr lang="ru-RU" b="1" i="1" dirty="0" smtClean="0"/>
              <a:t>Система наставничества в реализации муниципальной модели профессиональных проб и практик старшеклассников</a:t>
            </a:r>
            <a:r>
              <a:rPr lang="ru-RU" i="1" dirty="0" smtClean="0"/>
              <a:t>. </a:t>
            </a:r>
            <a:r>
              <a:rPr lang="ru-RU" i="1" dirty="0" err="1" smtClean="0"/>
              <a:t>Шехирева</a:t>
            </a:r>
            <a:r>
              <a:rPr lang="ru-RU" i="1" dirty="0" smtClean="0"/>
              <a:t> М.С., педагог-организатор </a:t>
            </a:r>
            <a:r>
              <a:rPr lang="ru-RU" dirty="0" smtClean="0"/>
              <a:t>МАОУ «СОШ № 101» г. Пермь</a:t>
            </a:r>
          </a:p>
          <a:p>
            <a:r>
              <a:rPr lang="ru-RU" b="1" i="1" dirty="0" smtClean="0"/>
              <a:t>Проект «Движение вверх», </a:t>
            </a:r>
            <a:r>
              <a:rPr lang="ru-RU" i="1" dirty="0" smtClean="0"/>
              <a:t>разработанный в рамках конкурса «Чемпионат региональных учительских команд»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Расторгуев М.В,</a:t>
            </a:r>
            <a:r>
              <a:rPr lang="ru-RU" dirty="0" smtClean="0"/>
              <a:t> учитель музыки и искусства, заместитель директора МАОУ «Предметно-языковая школа «Дуплекс» г. Пермь </a:t>
            </a:r>
          </a:p>
          <a:p>
            <a:pPr>
              <a:buNone/>
            </a:pPr>
            <a:r>
              <a:rPr lang="ru-RU" i="1" dirty="0" smtClean="0"/>
              <a:t>Чечулин И.Д.,</a:t>
            </a:r>
            <a:r>
              <a:rPr lang="ru-RU" dirty="0" smtClean="0"/>
              <a:t> учитель физики МАОУ «Гимназия № 31» г. Пермь</a:t>
            </a:r>
          </a:p>
          <a:p>
            <a:endParaRPr lang="ru-RU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7308304" y="-315416"/>
            <a:ext cx="1835696" cy="265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7056784" cy="1445096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Условия, обеспечивающие реализацию модели наставничества образовательной организации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49424"/>
            <a:ext cx="9144000" cy="432511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интеграция возможностей содержания, форм, методов и материально-пространственной среды, направленных на передачу знаний, навыков, воспитания перспективных кадров</a:t>
            </a:r>
            <a:endParaRPr lang="ru-RU" sz="2000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7452320" y="0"/>
            <a:ext cx="1575087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https://dagmintrud.ru/upload/iblock/93a/93a73c434f81865be2d09437fa8fd76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84984"/>
            <a:ext cx="2160240" cy="1728192"/>
          </a:xfrm>
          <a:prstGeom prst="rect">
            <a:avLst/>
          </a:prstGeom>
          <a:noFill/>
        </p:spPr>
      </p:pic>
      <p:pic>
        <p:nvPicPr>
          <p:cNvPr id="6" name="Picture 4" descr="https://school-int27.edusite.ru/images/clip_image5565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212976"/>
            <a:ext cx="3312368" cy="1249039"/>
          </a:xfrm>
          <a:prstGeom prst="rect">
            <a:avLst/>
          </a:prstGeom>
          <a:noFill/>
        </p:spPr>
      </p:pic>
      <p:pic>
        <p:nvPicPr>
          <p:cNvPr id="15364" name="Picture 4" descr="https://ds05.infourok.ru/uploads/ex/0fd2/000259c1-c4a542ef/img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39090"/>
            <a:ext cx="3491880" cy="2618910"/>
          </a:xfrm>
          <a:prstGeom prst="rect">
            <a:avLst/>
          </a:prstGeom>
          <a:noFill/>
        </p:spPr>
      </p:pic>
      <p:pic>
        <p:nvPicPr>
          <p:cNvPr id="15366" name="Picture 6" descr="https://im0-tub-ru.yandex.net/i?id=f7cb18074a5c5a2b30476469e21b3ae7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4437112"/>
            <a:ext cx="324036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663508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Актуальность, как   разрешение  противоречий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16832"/>
            <a:ext cx="8568952" cy="465770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Учитель-учитель</a:t>
            </a:r>
          </a:p>
          <a:p>
            <a:r>
              <a:rPr lang="ru-RU" sz="2400" dirty="0" smtClean="0"/>
              <a:t>между требованиями </a:t>
            </a:r>
            <a:r>
              <a:rPr lang="en-US" sz="2400" dirty="0" smtClean="0"/>
              <a:t>max</a:t>
            </a:r>
            <a:r>
              <a:rPr lang="ru-RU" sz="2400" dirty="0" smtClean="0"/>
              <a:t>. включенности педагога в широкую систему социальных отношений и тенденцией к профессиональной </a:t>
            </a:r>
            <a:r>
              <a:rPr lang="ru-RU" sz="2400" dirty="0" err="1" smtClean="0"/>
              <a:t>дезадаптации</a:t>
            </a:r>
            <a:endParaRPr lang="ru-RU" sz="2400" dirty="0" smtClean="0"/>
          </a:p>
          <a:p>
            <a:pPr algn="ctr">
              <a:buNone/>
            </a:pPr>
            <a:r>
              <a:rPr lang="ru-RU" sz="2400" b="1" dirty="0" smtClean="0"/>
              <a:t>Учитель – ученик</a:t>
            </a:r>
          </a:p>
          <a:p>
            <a:r>
              <a:rPr lang="ru-RU" sz="2400" dirty="0" smtClean="0"/>
              <a:t>между насыщенной социальной и образовательной средой,  тенденцией к усилению ее несогласованности и противоречивости и неспособностью ученика освоить </a:t>
            </a:r>
            <a:r>
              <a:rPr lang="ru-RU" sz="2400" b="1" dirty="0" smtClean="0"/>
              <a:t>базовые</a:t>
            </a:r>
            <a:r>
              <a:rPr lang="ru-RU" sz="2400" dirty="0" smtClean="0"/>
              <a:t> процессы развития личности (социализация, самоопределение)</a:t>
            </a:r>
          </a:p>
          <a:p>
            <a:endParaRPr lang="ru-RU" sz="2400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2" cstate="print"/>
          <a:srcRect l="2525" t="6000" b="34987"/>
          <a:stretch>
            <a:fillRect/>
          </a:stretch>
        </p:blipFill>
        <p:spPr bwMode="auto">
          <a:xfrm>
            <a:off x="7092280" y="-243408"/>
            <a:ext cx="1835696" cy="265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522</TotalTime>
  <Words>799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Межмуниципальная диалог-встреча педагогических команд образовательных организаций  «Движение вверх» </vt:lpstr>
      <vt:lpstr>Целевые ориентиры</vt:lpstr>
      <vt:lpstr>Актуальность </vt:lpstr>
      <vt:lpstr>Программа вебинара</vt:lpstr>
      <vt:lpstr>Вывод </vt:lpstr>
      <vt:lpstr>Модели наставничества  (на примере проекта Коворкинг-центр СМП)</vt:lpstr>
      <vt:lpstr>Площадка 1 «Наставничество – ресурс профессионального роста педагогов» </vt:lpstr>
      <vt:lpstr>Условия, обеспечивающие реализацию модели наставничества образовательной организации</vt:lpstr>
      <vt:lpstr>Актуальность, как   разрешение  противоречий </vt:lpstr>
      <vt:lpstr>Основа наставничества </vt:lpstr>
      <vt:lpstr>Формы наставничества </vt:lpstr>
      <vt:lpstr>Наставничество – технология интенсивного развития личности </vt:lpstr>
      <vt:lpstr>Модели наставничества  (на примере проекта Коворкинг-центр СМП)</vt:lpstr>
      <vt:lpstr>Роли в наставничестве </vt:lpstr>
      <vt:lpstr>Презентация PowerPoint</vt:lpstr>
      <vt:lpstr>Собраться вместе – это начало. Остаться вместе – это прогресс. Работать вместе – это успех!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Инга</dc:creator>
  <cp:lastModifiedBy>Dremina-IA</cp:lastModifiedBy>
  <cp:revision>58</cp:revision>
  <dcterms:created xsi:type="dcterms:W3CDTF">2021-08-20T07:57:01Z</dcterms:created>
  <dcterms:modified xsi:type="dcterms:W3CDTF">2021-08-23T05:12:40Z</dcterms:modified>
</cp:coreProperties>
</file>